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7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70" r:id="rId13"/>
    <p:sldId id="271" r:id="rId14"/>
    <p:sldId id="269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DA550-EC59-43A6-A0D1-A2585FDD6018}" type="datetimeFigureOut">
              <a:rPr lang="en-US" smtClean="0"/>
              <a:t>8/5/2014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4696A-7907-4501-9557-8CBC4BCE2F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Logic vs. Perception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John Wyatt</a:t>
            </a:r>
          </a:p>
          <a:p>
            <a:endParaRPr lang="en-US" dirty="0" smtClean="0"/>
          </a:p>
          <a:p>
            <a:r>
              <a:rPr lang="en-US" sz="1800" dirty="0" smtClean="0"/>
              <a:t>Based on the works of Daniel </a:t>
            </a:r>
            <a:r>
              <a:rPr lang="en-US" sz="1800" dirty="0" err="1" smtClean="0"/>
              <a:t>Kahneman</a:t>
            </a:r>
            <a:r>
              <a:rPr lang="en-US" sz="1800" dirty="0" smtClean="0"/>
              <a:t> and Amos </a:t>
            </a:r>
            <a:r>
              <a:rPr lang="en-US" sz="1800" dirty="0" err="1" smtClean="0"/>
              <a:t>Tversky</a:t>
            </a:r>
            <a:endParaRPr lang="en-US" sz="1800" dirty="0" smtClean="0"/>
          </a:p>
          <a:p>
            <a:r>
              <a:rPr lang="en-US" sz="1800" dirty="0" smtClean="0"/>
              <a:t>- </a:t>
            </a:r>
            <a:r>
              <a:rPr lang="en-US" sz="1800" u="sng" dirty="0" smtClean="0"/>
              <a:t>Judgment Under Uncertainty </a:t>
            </a:r>
            <a:r>
              <a:rPr lang="en-US" sz="1800" dirty="0" smtClean="0"/>
              <a:t>(1982)</a:t>
            </a:r>
            <a:br>
              <a:rPr lang="en-US" sz="1800" dirty="0" smtClean="0"/>
            </a:br>
            <a:r>
              <a:rPr lang="en-US" sz="1800" dirty="0" smtClean="0"/>
              <a:t>- </a:t>
            </a:r>
            <a:r>
              <a:rPr lang="en-US" sz="1800" u="sng" dirty="0" smtClean="0"/>
              <a:t>Thinking Fast and Slow </a:t>
            </a:r>
            <a:r>
              <a:rPr lang="en-US" sz="1800" dirty="0" smtClean="0"/>
              <a:t>(2013)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5 </a:t>
            </a:r>
            <a:r>
              <a:rPr lang="en-US" sz="9600" dirty="0" smtClean="0"/>
              <a:t> 3  8  </a:t>
            </a:r>
            <a:r>
              <a:rPr lang="en-US" sz="9600" dirty="0" smtClean="0"/>
              <a:t>9</a:t>
            </a:r>
          </a:p>
          <a:p>
            <a:pPr algn="ctr">
              <a:buNone/>
            </a:pPr>
            <a:r>
              <a:rPr lang="en-US" sz="9600" dirty="0" smtClean="0"/>
              <a:t>7 </a:t>
            </a:r>
            <a:r>
              <a:rPr lang="en-US" sz="9600" dirty="0" smtClean="0"/>
              <a:t> 4  6  </a:t>
            </a:r>
            <a:r>
              <a:rPr lang="en-US" sz="9600" dirty="0" smtClean="0"/>
              <a:t>3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Principle of Least Effort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any living system, Effort = Cost.</a:t>
            </a:r>
          </a:p>
          <a:p>
            <a:r>
              <a:rPr lang="en-US" dirty="0" smtClean="0"/>
              <a:t>The faster our brain can make a snap judgment (least effort), the lower the cost.</a:t>
            </a:r>
          </a:p>
          <a:p>
            <a:r>
              <a:rPr lang="en-US" dirty="0" smtClean="0"/>
              <a:t>Our brain is our primary survival mechanism, so the lower the cost of a decision, the better our survival chances.</a:t>
            </a:r>
          </a:p>
          <a:p>
            <a:pPr algn="ctr"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Read, then Speak Aloud…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090" y="1447800"/>
            <a:ext cx="706581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4191000" y="3352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Was one Task Easier Than the Other?</a:t>
            </a:r>
            <a:br>
              <a:rPr lang="en-US" sz="3200" dirty="0" smtClean="0"/>
            </a:br>
            <a:r>
              <a:rPr lang="en-US" sz="3200" dirty="0" smtClean="0"/>
              <a:t>Why or Why Not?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090" y="1447800"/>
            <a:ext cx="706581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4191000" y="3352800"/>
            <a:ext cx="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7200" y="60960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action of speaking “Left” or “Right” conflicts with your snap perception of what the word is – creating a cognitive dissonance.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895600" y="5562600"/>
            <a:ext cx="6858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to Logic and Engineering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make snap judgments prior to becoming aware that we have even made such a judgment.</a:t>
            </a:r>
          </a:p>
          <a:p>
            <a:r>
              <a:rPr lang="en-US" dirty="0" smtClean="0"/>
              <a:t>This can make us not only blind to the obvious, but blind to our blindness.</a:t>
            </a:r>
          </a:p>
          <a:p>
            <a:r>
              <a:rPr lang="en-US" dirty="0" smtClean="0"/>
              <a:t>The ENTIRETY of Software Engineering is aimed at helping us to organize our thoughts in such a way as to see those things to which me might otherwise be blind.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 Have a Feeling…”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feelings and perceptions about the software we are creating.</a:t>
            </a:r>
          </a:p>
          <a:p>
            <a:r>
              <a:rPr lang="en-US" dirty="0" smtClean="0"/>
              <a:t>Those feelings and perceptions occur PRIOR to our higher brain functions that are actually doing the design.</a:t>
            </a:r>
          </a:p>
          <a:p>
            <a:r>
              <a:rPr lang="en-US" dirty="0" smtClean="0"/>
              <a:t>Therefore, when we “Believe” that our software works – that is probably a snap judgment based on feeling, rather than fact.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Design conditions to test your software.</a:t>
            </a:r>
          </a:p>
          <a:p>
            <a:r>
              <a:rPr lang="en-US" dirty="0" smtClean="0"/>
              <a:t>Include conditions that stress or insert faults.</a:t>
            </a:r>
          </a:p>
          <a:p>
            <a:r>
              <a:rPr lang="en-US" dirty="0" smtClean="0"/>
              <a:t>Always know how the software should respond *before* doing the test (i.e. the expected result).</a:t>
            </a:r>
          </a:p>
          <a:p>
            <a:r>
              <a:rPr lang="en-US" dirty="0" smtClean="0"/>
              <a:t>Example: in Alpine Adventures DB, show the </a:t>
            </a:r>
            <a:r>
              <a:rPr lang="en-US" dirty="0" err="1" smtClean="0"/>
              <a:t>alp_inventory</a:t>
            </a:r>
            <a:r>
              <a:rPr lang="en-US" dirty="0" smtClean="0"/>
              <a:t> table.</a:t>
            </a:r>
          </a:p>
          <a:p>
            <a:r>
              <a:rPr lang="en-US" dirty="0" smtClean="0"/>
              <a:t>Do </a:t>
            </a:r>
            <a:r>
              <a:rPr lang="en-US" dirty="0" err="1" smtClean="0"/>
              <a:t>MySql</a:t>
            </a:r>
            <a:r>
              <a:rPr lang="en-US" dirty="0"/>
              <a:t> query: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alp_color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MIN(price) 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alp_inventory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Note the color associated with the price, then examine the whole table to see if it’s correct.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happened???? (We’ll see in upcoming lessons.)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78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She Thinking?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600200"/>
            <a:ext cx="30289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 the Following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/>
              <a:t>17 x 24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Which Horizontal Line Looks Longer?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2800350"/>
            <a:ext cx="477202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you hand, start beating a steady rhythm on your desk.</a:t>
            </a:r>
          </a:p>
          <a:p>
            <a:r>
              <a:rPr lang="en-US" dirty="0" smtClean="0"/>
              <a:t>Continue beating the rhythm.</a:t>
            </a:r>
          </a:p>
          <a:p>
            <a:r>
              <a:rPr lang="en-US" dirty="0" smtClean="0"/>
              <a:t>While beating the rhythm, read ALOUD each of the </a:t>
            </a:r>
            <a:r>
              <a:rPr lang="en-US" dirty="0" smtClean="0"/>
              <a:t>eight numerals that </a:t>
            </a:r>
            <a:r>
              <a:rPr lang="en-US" dirty="0" smtClean="0"/>
              <a:t>you will see on the next slide… reading each </a:t>
            </a:r>
            <a:r>
              <a:rPr lang="en-US" dirty="0" smtClean="0"/>
              <a:t>individual digit </a:t>
            </a:r>
            <a:r>
              <a:rPr lang="en-US" dirty="0" smtClean="0"/>
              <a:t>one at a time…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5 </a:t>
            </a:r>
            <a:r>
              <a:rPr lang="en-US" sz="9600" dirty="0" smtClean="0"/>
              <a:t> 3  8  </a:t>
            </a:r>
            <a:r>
              <a:rPr lang="en-US" sz="9600" dirty="0" smtClean="0"/>
              <a:t>9</a:t>
            </a:r>
          </a:p>
          <a:p>
            <a:pPr algn="ctr">
              <a:buNone/>
            </a:pPr>
            <a:r>
              <a:rPr lang="en-US" sz="9600" dirty="0" smtClean="0"/>
              <a:t>7 </a:t>
            </a:r>
            <a:r>
              <a:rPr lang="en-US" sz="9600" dirty="0" smtClean="0"/>
              <a:t> 4  6  </a:t>
            </a:r>
            <a:r>
              <a:rPr lang="en-US" sz="9600" dirty="0" smtClean="0"/>
              <a:t>3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+1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beating the rhythm.</a:t>
            </a:r>
          </a:p>
          <a:p>
            <a:r>
              <a:rPr lang="en-US" dirty="0" smtClean="0"/>
              <a:t>While beating the rhythm:</a:t>
            </a:r>
          </a:p>
          <a:p>
            <a:pPr lvl="1"/>
            <a:r>
              <a:rPr lang="en-US" dirty="0" smtClean="0"/>
              <a:t>Mentally add +1 to each digit of the </a:t>
            </a:r>
            <a:r>
              <a:rPr lang="en-US" dirty="0" smtClean="0"/>
              <a:t>numerals in </a:t>
            </a:r>
            <a:r>
              <a:rPr lang="en-US" dirty="0" smtClean="0"/>
              <a:t>the next slide,</a:t>
            </a:r>
          </a:p>
          <a:p>
            <a:pPr lvl="1"/>
            <a:r>
              <a:rPr lang="en-US" dirty="0" smtClean="0"/>
              <a:t>Then read ALOUD the +1 value of each of the </a:t>
            </a:r>
            <a:r>
              <a:rPr lang="en-US" dirty="0" smtClean="0"/>
              <a:t>eight digits </a:t>
            </a:r>
            <a:r>
              <a:rPr lang="en-US" dirty="0" smtClean="0"/>
              <a:t>of numbers that you will see on the next slide… reading each digit one at a time…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5  3  8  </a:t>
            </a:r>
            <a:r>
              <a:rPr lang="en-US" sz="9600" dirty="0" smtClean="0"/>
              <a:t>9</a:t>
            </a:r>
          </a:p>
          <a:p>
            <a:pPr algn="ctr">
              <a:buNone/>
            </a:pPr>
            <a:r>
              <a:rPr lang="en-US" sz="9600" dirty="0" smtClean="0"/>
              <a:t>7  4  6  </a:t>
            </a:r>
            <a:r>
              <a:rPr lang="en-US" sz="9600" dirty="0" smtClean="0"/>
              <a:t>3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+3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beating the rhythm.</a:t>
            </a:r>
          </a:p>
          <a:p>
            <a:r>
              <a:rPr lang="en-US" dirty="0" smtClean="0"/>
              <a:t>While beating the rhythm:</a:t>
            </a:r>
          </a:p>
          <a:p>
            <a:pPr lvl="1"/>
            <a:r>
              <a:rPr lang="en-US" dirty="0" smtClean="0"/>
              <a:t>Mentally add +3 to each digit of the numbers in the next slide,</a:t>
            </a:r>
          </a:p>
          <a:p>
            <a:pPr lvl="1"/>
            <a:r>
              <a:rPr lang="en-US" dirty="0" smtClean="0"/>
              <a:t>Then read ALOUD the +3 value of each of the </a:t>
            </a:r>
            <a:r>
              <a:rPr lang="en-US" dirty="0" smtClean="0"/>
              <a:t>eight digits </a:t>
            </a:r>
            <a:r>
              <a:rPr lang="en-US" dirty="0" smtClean="0"/>
              <a:t>that you will see on the next slide… reading each digit one at a time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512</Words>
  <Application>Microsoft Office PowerPoint</Application>
  <PresentationFormat>On-screen Show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Logic vs. Perception</vt:lpstr>
      <vt:lpstr>What’s She Thinking?</vt:lpstr>
      <vt:lpstr>Perform the Following</vt:lpstr>
      <vt:lpstr>Which Horizontal Line Looks Longer?</vt:lpstr>
      <vt:lpstr>Reading Numbers</vt:lpstr>
      <vt:lpstr>PowerPoint Presentation</vt:lpstr>
      <vt:lpstr>Add +1</vt:lpstr>
      <vt:lpstr>PowerPoint Presentation</vt:lpstr>
      <vt:lpstr>Add +3</vt:lpstr>
      <vt:lpstr>PowerPoint Presentation</vt:lpstr>
      <vt:lpstr>Principle of Least Effort</vt:lpstr>
      <vt:lpstr>Read, then Speak Aloud…</vt:lpstr>
      <vt:lpstr>Was one Task Easier Than the Other? Why or Why Not?</vt:lpstr>
      <vt:lpstr>Application to Logic and Engineering</vt:lpstr>
      <vt:lpstr>“I Have a Feeling…”</vt:lpstr>
      <vt:lpstr>Application to Software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vs. Perception</dc:title>
  <dc:creator>John</dc:creator>
  <cp:lastModifiedBy>Wyatt, John</cp:lastModifiedBy>
  <cp:revision>12</cp:revision>
  <dcterms:created xsi:type="dcterms:W3CDTF">2014-05-31T16:01:49Z</dcterms:created>
  <dcterms:modified xsi:type="dcterms:W3CDTF">2014-08-05T17:58:20Z</dcterms:modified>
</cp:coreProperties>
</file>